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5" r:id="rId2"/>
    <p:sldId id="300" r:id="rId3"/>
    <p:sldId id="314" r:id="rId4"/>
    <p:sldId id="292" r:id="rId5"/>
    <p:sldId id="293" r:id="rId6"/>
    <p:sldId id="294" r:id="rId7"/>
    <p:sldId id="295" r:id="rId8"/>
    <p:sldId id="296" r:id="rId9"/>
    <p:sldId id="313" r:id="rId10"/>
    <p:sldId id="262" r:id="rId11"/>
    <p:sldId id="327" r:id="rId12"/>
    <p:sldId id="273" r:id="rId13"/>
    <p:sldId id="321" r:id="rId14"/>
    <p:sldId id="330" r:id="rId15"/>
    <p:sldId id="334" r:id="rId16"/>
    <p:sldId id="349" r:id="rId17"/>
    <p:sldId id="307" r:id="rId18"/>
    <p:sldId id="308" r:id="rId19"/>
    <p:sldId id="310" r:id="rId20"/>
    <p:sldId id="312" r:id="rId21"/>
    <p:sldId id="315" r:id="rId22"/>
    <p:sldId id="318" r:id="rId23"/>
    <p:sldId id="278" r:id="rId24"/>
    <p:sldId id="282" r:id="rId25"/>
    <p:sldId id="350" r:id="rId26"/>
    <p:sldId id="351" r:id="rId27"/>
    <p:sldId id="352" r:id="rId28"/>
    <p:sldId id="353" r:id="rId29"/>
    <p:sldId id="284" r:id="rId30"/>
    <p:sldId id="319" r:id="rId31"/>
    <p:sldId id="332" r:id="rId32"/>
    <p:sldId id="333" r:id="rId33"/>
    <p:sldId id="286" r:id="rId34"/>
    <p:sldId id="325" r:id="rId35"/>
    <p:sldId id="322" r:id="rId36"/>
    <p:sldId id="324" r:id="rId37"/>
    <p:sldId id="339" r:id="rId38"/>
    <p:sldId id="335" r:id="rId39"/>
    <p:sldId id="336" r:id="rId40"/>
    <p:sldId id="344" r:id="rId41"/>
    <p:sldId id="345" r:id="rId42"/>
    <p:sldId id="346" r:id="rId43"/>
    <p:sldId id="342" r:id="rId44"/>
    <p:sldId id="343" r:id="rId45"/>
    <p:sldId id="34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61B5E-4654-44A8-9081-B8C65C5E744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FA938DA-EBFD-408D-B60D-ADC698B4BA48}" type="pres">
      <dgm:prSet presAssocID="{47461B5E-4654-44A8-9081-B8C65C5E7442}" presName="Name0" presStyleCnt="0">
        <dgm:presLayoutVars>
          <dgm:dir/>
          <dgm:animLvl val="lvl"/>
          <dgm:resizeHandles val="exact"/>
        </dgm:presLayoutVars>
      </dgm:prSet>
      <dgm:spPr/>
    </dgm:pt>
    <dgm:pt modelId="{DAA71154-1BC8-4829-8B7B-D62D5D02E709}" type="pres">
      <dgm:prSet presAssocID="{47461B5E-4654-44A8-9081-B8C65C5E7442}" presName="dummy" presStyleCnt="0"/>
      <dgm:spPr/>
    </dgm:pt>
    <dgm:pt modelId="{37B140A6-E4E1-470B-81E6-BEC2AE68585E}" type="pres">
      <dgm:prSet presAssocID="{47461B5E-4654-44A8-9081-B8C65C5E7442}" presName="linH" presStyleCnt="0"/>
      <dgm:spPr/>
    </dgm:pt>
    <dgm:pt modelId="{ED4B9B20-2D6B-416F-8122-CEFFDE2AC6C4}" type="pres">
      <dgm:prSet presAssocID="{47461B5E-4654-44A8-9081-B8C65C5E7442}" presName="padding1" presStyleCnt="0"/>
      <dgm:spPr/>
    </dgm:pt>
    <dgm:pt modelId="{898C06EC-B892-43D0-BC3F-87BDE9C6EDFA}" type="pres">
      <dgm:prSet presAssocID="{47461B5E-4654-44A8-9081-B8C65C5E7442}" presName="padding2" presStyleCnt="0"/>
      <dgm:spPr/>
    </dgm:pt>
    <dgm:pt modelId="{C38FD699-C7E1-4B0C-B552-FBDD18285190}" type="pres">
      <dgm:prSet presAssocID="{47461B5E-4654-44A8-9081-B8C65C5E7442}" presName="negArrow" presStyleCnt="0"/>
      <dgm:spPr/>
    </dgm:pt>
    <dgm:pt modelId="{E86D6F7E-5182-4754-B596-39F3BC9234DC}" type="pres">
      <dgm:prSet presAssocID="{47461B5E-4654-44A8-9081-B8C65C5E7442}" presName="backgroundArrow" presStyleLbl="node1" presStyleIdx="0" presStyleCnt="1" custScaleY="23266" custLinFactNeighborX="4762" custLinFactNeighborY="-38367"/>
      <dgm:spPr/>
      <dgm:t>
        <a:bodyPr/>
        <a:lstStyle/>
        <a:p>
          <a:endParaRPr lang="en-IN"/>
        </a:p>
      </dgm:t>
    </dgm:pt>
  </dgm:ptLst>
  <dgm:cxnLst>
    <dgm:cxn modelId="{96624476-DB4E-485F-B83E-6D30AE34C59D}" type="presOf" srcId="{47461B5E-4654-44A8-9081-B8C65C5E7442}" destId="{8FA938DA-EBFD-408D-B60D-ADC698B4BA48}" srcOrd="0" destOrd="0" presId="urn:microsoft.com/office/officeart/2005/8/layout/hProcess3"/>
    <dgm:cxn modelId="{4676E3E7-8008-47A9-AF50-49157F0CF68D}" type="presParOf" srcId="{8FA938DA-EBFD-408D-B60D-ADC698B4BA48}" destId="{DAA71154-1BC8-4829-8B7B-D62D5D02E709}" srcOrd="0" destOrd="0" presId="urn:microsoft.com/office/officeart/2005/8/layout/hProcess3"/>
    <dgm:cxn modelId="{00BDCFDD-25D8-4E2C-AA25-FAE8840EE02E}" type="presParOf" srcId="{8FA938DA-EBFD-408D-B60D-ADC698B4BA48}" destId="{37B140A6-E4E1-470B-81E6-BEC2AE68585E}" srcOrd="1" destOrd="0" presId="urn:microsoft.com/office/officeart/2005/8/layout/hProcess3"/>
    <dgm:cxn modelId="{DE7F582E-D357-4C7E-803A-0172E6EC6D90}" type="presParOf" srcId="{37B140A6-E4E1-470B-81E6-BEC2AE68585E}" destId="{ED4B9B20-2D6B-416F-8122-CEFFDE2AC6C4}" srcOrd="0" destOrd="0" presId="urn:microsoft.com/office/officeart/2005/8/layout/hProcess3"/>
    <dgm:cxn modelId="{C34D3C68-6F67-4453-A2F3-929CA37F4562}" type="presParOf" srcId="{37B140A6-E4E1-470B-81E6-BEC2AE68585E}" destId="{898C06EC-B892-43D0-BC3F-87BDE9C6EDFA}" srcOrd="1" destOrd="0" presId="urn:microsoft.com/office/officeart/2005/8/layout/hProcess3"/>
    <dgm:cxn modelId="{6A370329-7D85-48DB-A48C-8179B609DCCB}" type="presParOf" srcId="{37B140A6-E4E1-470B-81E6-BEC2AE68585E}" destId="{C38FD699-C7E1-4B0C-B552-FBDD18285190}" srcOrd="2" destOrd="0" presId="urn:microsoft.com/office/officeart/2005/8/layout/hProcess3"/>
    <dgm:cxn modelId="{AD40A44D-B001-4236-BB0C-34C8F5A395E1}" type="presParOf" srcId="{37B140A6-E4E1-470B-81E6-BEC2AE68585E}" destId="{E86D6F7E-5182-4754-B596-39F3BC9234DC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D65EC-B046-456D-B3C6-A31E7753E873}" type="datetimeFigureOut">
              <a:rPr lang="en-US" smtClean="0"/>
              <a:pPr/>
              <a:t>18/12/13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9F58-84EE-43C3-800C-329B25D0CC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16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9154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askerville Old Face" pitchFamily="18" charset="0"/>
              </a:rPr>
              <a:t>MINIMALLY INVASIVE &amp; ENDOSCOPIC SPINE SURGERY</a:t>
            </a:r>
            <a:endParaRPr lang="en-IN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62025"/>
            <a:ext cx="71532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Milestones in Spine Surgery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Spinal Minimally Invasive Procedures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Minimally invasive procedures and technologies can be broadly characterized as:</a:t>
            </a:r>
          </a:p>
          <a:p>
            <a:r>
              <a:rPr lang="en-IN" dirty="0" smtClean="0"/>
              <a:t>Traditional open procedures through small incisions(open </a:t>
            </a:r>
            <a:r>
              <a:rPr lang="en-IN" dirty="0" err="1" smtClean="0"/>
              <a:t>microdiscectomy</a:t>
            </a:r>
            <a:r>
              <a:rPr lang="en-IN" dirty="0" smtClean="0"/>
              <a:t>), </a:t>
            </a:r>
          </a:p>
          <a:p>
            <a:r>
              <a:rPr lang="en-IN" dirty="0" smtClean="0"/>
              <a:t>Endoscopy (thoracic/lumbar </a:t>
            </a:r>
            <a:r>
              <a:rPr lang="en-IN" dirty="0" err="1" smtClean="0"/>
              <a:t>discectomy</a:t>
            </a:r>
            <a:r>
              <a:rPr lang="en-IN" dirty="0" smtClean="0"/>
              <a:t>, deformity management, and trauma management), </a:t>
            </a:r>
          </a:p>
          <a:p>
            <a:r>
              <a:rPr lang="en-IN" dirty="0" smtClean="0"/>
              <a:t>Tubular retractor–muscle dilation (MED, </a:t>
            </a:r>
            <a:r>
              <a:rPr lang="en-IN" dirty="0" err="1" smtClean="0"/>
              <a:t>METRx</a:t>
            </a:r>
            <a:r>
              <a:rPr lang="en-IN" dirty="0" smtClean="0"/>
              <a:t>, XLIF,  Sextant, Mantis, and Longitude), </a:t>
            </a:r>
          </a:p>
          <a:p>
            <a:r>
              <a:rPr lang="en-IN" dirty="0" smtClean="0"/>
              <a:t>Fine needle procedures (</a:t>
            </a:r>
            <a:r>
              <a:rPr lang="en-IN" dirty="0" err="1" smtClean="0"/>
              <a:t>chemonucleolysis</a:t>
            </a:r>
            <a:r>
              <a:rPr lang="en-IN" dirty="0" smtClean="0"/>
              <a:t>, </a:t>
            </a:r>
            <a:r>
              <a:rPr lang="en-IN" dirty="0" err="1" smtClean="0"/>
              <a:t>nucleotome</a:t>
            </a:r>
            <a:r>
              <a:rPr lang="en-IN" dirty="0" smtClean="0"/>
              <a:t> procedures, </a:t>
            </a:r>
            <a:r>
              <a:rPr lang="en-IN" dirty="0" err="1" smtClean="0"/>
              <a:t>vertebroplasty</a:t>
            </a:r>
            <a:r>
              <a:rPr lang="en-IN" dirty="0" smtClean="0"/>
              <a:t>, and </a:t>
            </a:r>
            <a:r>
              <a:rPr lang="en-IN" dirty="0" err="1" smtClean="0"/>
              <a:t>kyphoplasty</a:t>
            </a:r>
            <a:r>
              <a:rPr lang="en-IN" dirty="0" smtClean="0"/>
              <a:t>), and</a:t>
            </a:r>
          </a:p>
          <a:p>
            <a:r>
              <a:rPr lang="en-IN" dirty="0" smtClean="0"/>
              <a:t>miscellaneous technologies (laser-assisted </a:t>
            </a:r>
            <a:r>
              <a:rPr lang="en-IN" dirty="0" err="1" smtClean="0"/>
              <a:t>percutaneous</a:t>
            </a:r>
            <a:r>
              <a:rPr lang="en-IN" dirty="0" smtClean="0"/>
              <a:t> </a:t>
            </a:r>
            <a:r>
              <a:rPr lang="en-IN" dirty="0" err="1" smtClean="0"/>
              <a:t>discectomy</a:t>
            </a:r>
            <a:r>
              <a:rPr lang="en-IN" dirty="0" smtClean="0"/>
              <a:t>, X-STOP, and </a:t>
            </a:r>
            <a:r>
              <a:rPr lang="en-IN" dirty="0" err="1" smtClean="0"/>
              <a:t>AxiaLIF</a:t>
            </a:r>
            <a:r>
              <a:rPr lang="en-IN" dirty="0" smtClean="0"/>
              <a:t>).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MISS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r>
              <a:rPr lang="en-IN" dirty="0" smtClean="0"/>
              <a:t>Smaller incisions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Muscle splitting instead of muscle cutting Spine Surgery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Flouroscopic</a:t>
            </a:r>
            <a:r>
              <a:rPr lang="en-IN" dirty="0" smtClean="0"/>
              <a:t> and image-guided navigation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r>
              <a:rPr lang="en-US" dirty="0" smtClean="0"/>
              <a:t>MISS-Lumbar Spine Disease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3639"/>
            <a:ext cx="8229600" cy="41303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MI </a:t>
            </a:r>
            <a:r>
              <a:rPr lang="en-IN" dirty="0" err="1" smtClean="0"/>
              <a:t>Discectomy</a:t>
            </a:r>
            <a:endParaRPr lang="en-IN" dirty="0" smtClean="0"/>
          </a:p>
          <a:p>
            <a:r>
              <a:rPr lang="en-IN" dirty="0" smtClean="0"/>
              <a:t>Anterior Lumbar </a:t>
            </a:r>
            <a:r>
              <a:rPr lang="en-IN" dirty="0" err="1" smtClean="0"/>
              <a:t>Interbody</a:t>
            </a:r>
            <a:r>
              <a:rPr lang="en-IN" dirty="0" smtClean="0"/>
              <a:t> Fusion (ALIF)</a:t>
            </a:r>
          </a:p>
          <a:p>
            <a:r>
              <a:rPr lang="en-IN" dirty="0" smtClean="0"/>
              <a:t>Posterior Lumbar </a:t>
            </a:r>
            <a:r>
              <a:rPr lang="en-IN" dirty="0" err="1" smtClean="0"/>
              <a:t>Interbody</a:t>
            </a:r>
            <a:r>
              <a:rPr lang="en-IN" dirty="0" smtClean="0"/>
              <a:t> Fusion (PLIF)</a:t>
            </a:r>
          </a:p>
          <a:p>
            <a:r>
              <a:rPr lang="en-IN" dirty="0" err="1" smtClean="0"/>
              <a:t>Transforaminal</a:t>
            </a:r>
            <a:r>
              <a:rPr lang="en-IN" dirty="0" smtClean="0"/>
              <a:t> Lumbar </a:t>
            </a:r>
            <a:r>
              <a:rPr lang="en-IN" dirty="0" err="1" smtClean="0"/>
              <a:t>Interbody</a:t>
            </a:r>
            <a:r>
              <a:rPr lang="en-IN" dirty="0" smtClean="0"/>
              <a:t> Fusion</a:t>
            </a:r>
          </a:p>
          <a:p>
            <a:r>
              <a:rPr lang="en-IN" dirty="0" err="1" smtClean="0"/>
              <a:t>eXtreme</a:t>
            </a:r>
            <a:r>
              <a:rPr lang="en-IN" dirty="0" smtClean="0"/>
              <a:t> Lateral </a:t>
            </a:r>
            <a:r>
              <a:rPr lang="en-IN" dirty="0" err="1" smtClean="0"/>
              <a:t>Interbody</a:t>
            </a:r>
            <a:r>
              <a:rPr lang="en-IN" dirty="0" smtClean="0"/>
              <a:t> Fusion</a:t>
            </a:r>
          </a:p>
          <a:p>
            <a:r>
              <a:rPr lang="en-IN" dirty="0" err="1" smtClean="0"/>
              <a:t>AxialIF</a:t>
            </a:r>
            <a:r>
              <a:rPr lang="en-IN" dirty="0" smtClean="0"/>
              <a:t> for Degenerative L4-S1 Disc Disease</a:t>
            </a:r>
          </a:p>
          <a:p>
            <a:r>
              <a:rPr lang="en-IN" dirty="0" err="1" smtClean="0"/>
              <a:t>Kyphoplasty</a:t>
            </a:r>
            <a:r>
              <a:rPr lang="en-IN" dirty="0" smtClean="0"/>
              <a:t>/</a:t>
            </a:r>
            <a:r>
              <a:rPr lang="en-IN" dirty="0" err="1" smtClean="0"/>
              <a:t>Vertebroplasty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Retractor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METRx</a:t>
            </a:r>
            <a:endParaRPr lang="en-US" dirty="0" smtClean="0"/>
          </a:p>
          <a:p>
            <a:r>
              <a:rPr lang="en-US" dirty="0" smtClean="0"/>
              <a:t>MIRA</a:t>
            </a:r>
          </a:p>
          <a:p>
            <a:r>
              <a:rPr lang="en-US" dirty="0" err="1" smtClean="0"/>
              <a:t>AccuVision</a:t>
            </a:r>
            <a:r>
              <a:rPr lang="en-US" dirty="0" smtClean="0"/>
              <a:t> Minimally Invasive spine System</a:t>
            </a:r>
          </a:p>
          <a:p>
            <a:r>
              <a:rPr lang="en-US" dirty="0" smtClean="0"/>
              <a:t>NAPA Minimally Invasive Retractor System</a:t>
            </a:r>
          </a:p>
          <a:p>
            <a:r>
              <a:rPr lang="en-US" dirty="0" smtClean="0"/>
              <a:t>Serengeti Retractor System</a:t>
            </a:r>
          </a:p>
          <a:p>
            <a:r>
              <a:rPr lang="en-US" dirty="0" smtClean="0"/>
              <a:t>Luxor Minimally Invasive Retractor System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Microlumbar</a:t>
            </a:r>
            <a:r>
              <a:rPr lang="en-US" dirty="0" smtClean="0"/>
              <a:t>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Entry point is through the </a:t>
            </a:r>
            <a:r>
              <a:rPr lang="en-US" dirty="0" err="1" smtClean="0"/>
              <a:t>interlaminar</a:t>
            </a:r>
            <a:r>
              <a:rPr lang="en-US" dirty="0" smtClean="0"/>
              <a:t> window</a:t>
            </a:r>
          </a:p>
          <a:p>
            <a:r>
              <a:rPr lang="en-US" dirty="0" smtClean="0"/>
              <a:t>Microscope provides better visualization 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Microlumbar</a:t>
            </a:r>
            <a:r>
              <a:rPr lang="en-US" dirty="0" smtClean="0"/>
              <a:t>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Indications:</a:t>
            </a:r>
          </a:p>
          <a:p>
            <a:pPr>
              <a:buNone/>
            </a:pPr>
            <a:r>
              <a:rPr lang="en-US" dirty="0" smtClean="0"/>
              <a:t>    Single level disc </a:t>
            </a:r>
            <a:r>
              <a:rPr lang="en-US" dirty="0" err="1" smtClean="0"/>
              <a:t>herniation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Adjacent </a:t>
            </a:r>
            <a:r>
              <a:rPr lang="en-US" dirty="0" err="1" smtClean="0"/>
              <a:t>bisegmental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Dessicated</a:t>
            </a:r>
            <a:r>
              <a:rPr lang="en-US" dirty="0" smtClean="0"/>
              <a:t> disc with bony root entrapment/lateral canal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Contraidications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Spinal canal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&gt; 2 level disc</a:t>
            </a:r>
          </a:p>
          <a:p>
            <a:pPr>
              <a:buNone/>
            </a:pPr>
            <a:r>
              <a:rPr lang="en-US" dirty="0" smtClean="0"/>
              <a:t>   Bony bridging of </a:t>
            </a:r>
            <a:r>
              <a:rPr lang="en-US" dirty="0" err="1" smtClean="0"/>
              <a:t>interlaminar</a:t>
            </a:r>
            <a:r>
              <a:rPr lang="en-US" dirty="0" smtClean="0"/>
              <a:t> space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Microendoscopic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developed in 1997</a:t>
            </a:r>
          </a:p>
          <a:p>
            <a:r>
              <a:rPr lang="en-US" dirty="0" smtClean="0"/>
              <a:t>Muscle splitting approach with serial tubular dilators</a:t>
            </a:r>
          </a:p>
          <a:p>
            <a:r>
              <a:rPr lang="en-US" dirty="0" smtClean="0"/>
              <a:t>Tubular retractor and special endoscope used to perform </a:t>
            </a:r>
            <a:r>
              <a:rPr lang="en-US" dirty="0" err="1" smtClean="0"/>
              <a:t>discectomy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MED-Advantages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reduces tissue trauma, less traumatic than standard </a:t>
            </a:r>
            <a:r>
              <a:rPr lang="en-IN" dirty="0" err="1" smtClean="0"/>
              <a:t>microdiscectomy</a:t>
            </a:r>
            <a:endParaRPr lang="en-IN" dirty="0" smtClean="0"/>
          </a:p>
          <a:p>
            <a:r>
              <a:rPr lang="en-IN" dirty="0" smtClean="0"/>
              <a:t>Integral visualization and illumination of the operative field through the endoscope</a:t>
            </a:r>
          </a:p>
          <a:p>
            <a:r>
              <a:rPr lang="en-IN" dirty="0" smtClean="0"/>
              <a:t>Allows direct visualization of the nerve root and disc disease, and </a:t>
            </a:r>
          </a:p>
          <a:p>
            <a:r>
              <a:rPr lang="en-IN" dirty="0" smtClean="0"/>
              <a:t>Enables bony decompression.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MED-Limitations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There is a learning curve to using the system efficiently and safely</a:t>
            </a:r>
          </a:p>
          <a:p>
            <a:r>
              <a:rPr lang="en-US" dirty="0" smtClean="0"/>
              <a:t>Complications like </a:t>
            </a:r>
            <a:r>
              <a:rPr lang="en-US" dirty="0" err="1" smtClean="0"/>
              <a:t>dural</a:t>
            </a:r>
            <a:r>
              <a:rPr lang="en-US" dirty="0" smtClean="0"/>
              <a:t> tear, if occur can be difficult to repair</a:t>
            </a:r>
          </a:p>
          <a:p>
            <a:r>
              <a:rPr lang="en-US" dirty="0" smtClean="0"/>
              <a:t>Delicate instruments with risk of instrument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Minimally Invasive Spine Surgery?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basic tenet of surgery is to effectively treat pathology with minimal disturbance of normal anatomy: leaving </a:t>
            </a:r>
            <a:r>
              <a:rPr lang="en-IN" b="1" i="1" dirty="0" smtClean="0"/>
              <a:t>“the smallest footprint.”</a:t>
            </a:r>
          </a:p>
          <a:p>
            <a:pPr>
              <a:buNone/>
            </a:pPr>
            <a:r>
              <a:rPr lang="en-IN" dirty="0" smtClean="0"/>
              <a:t>                 -Minimizes tissue trauma, post-    	  	         operative pain &amp;hospital stay</a:t>
            </a:r>
          </a:p>
          <a:p>
            <a:pPr>
              <a:buNone/>
            </a:pPr>
            <a:r>
              <a:rPr lang="en-US" dirty="0" smtClean="0"/>
              <a:t>                 -Better </a:t>
            </a:r>
            <a:r>
              <a:rPr lang="en-US" dirty="0" err="1" smtClean="0"/>
              <a:t>cosmesis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 </a:t>
            </a:r>
            <a:r>
              <a:rPr lang="en-US" dirty="0" err="1" smtClean="0"/>
              <a:t>vs</a:t>
            </a:r>
            <a:r>
              <a:rPr lang="en-US" dirty="0" smtClean="0"/>
              <a:t> Open Lumbar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Righesso</a:t>
            </a:r>
            <a:r>
              <a:rPr lang="en-US" dirty="0" smtClean="0"/>
              <a:t> O et al(Neurosurgery;2007)</a:t>
            </a:r>
          </a:p>
          <a:p>
            <a:r>
              <a:rPr lang="en-US" dirty="0" smtClean="0"/>
              <a:t>Randomized controlled trial</a:t>
            </a:r>
          </a:p>
          <a:p>
            <a:r>
              <a:rPr lang="en-US" dirty="0" smtClean="0"/>
              <a:t>40 patients with sciatica/lumbar disc disease;24 months follow-up</a:t>
            </a:r>
          </a:p>
          <a:p>
            <a:r>
              <a:rPr lang="en-US" dirty="0" smtClean="0"/>
              <a:t>Statistically significant  variables amongst many studied:</a:t>
            </a:r>
          </a:p>
          <a:p>
            <a:pPr>
              <a:buNone/>
            </a:pPr>
            <a:r>
              <a:rPr lang="en-US" dirty="0" smtClean="0"/>
              <a:t>             Length of incision- Greater in OD</a:t>
            </a:r>
          </a:p>
          <a:p>
            <a:pPr>
              <a:buNone/>
            </a:pPr>
            <a:r>
              <a:rPr lang="en-US" dirty="0" smtClean="0"/>
              <a:t>             Length of hospital stay- Greater in OD</a:t>
            </a:r>
          </a:p>
          <a:p>
            <a:pPr>
              <a:buNone/>
            </a:pPr>
            <a:r>
              <a:rPr lang="en-US" dirty="0" smtClean="0"/>
              <a:t>             Operative time- Greater in MED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MISS-Degenerative Disease of Spine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Advances in imaging, instrumentation, bone graft substitutes have allowed development of MISS</a:t>
            </a:r>
          </a:p>
          <a:p>
            <a:r>
              <a:rPr lang="en-IN" dirty="0" smtClean="0"/>
              <a:t>Much of the developmental trends in MISS and in spine surgery in general have been driven by the challenge of achieving </a:t>
            </a:r>
            <a:r>
              <a:rPr lang="en-IN" dirty="0" err="1" smtClean="0"/>
              <a:t>arthrodesis</a:t>
            </a:r>
            <a:r>
              <a:rPr lang="en-IN" dirty="0" smtClean="0"/>
              <a:t> in the lumbar spine.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MISS-Degenerative Disease of Spine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The chronology of open techniques for accessing the disc space </a:t>
            </a:r>
          </a:p>
          <a:p>
            <a:pPr>
              <a:buNone/>
            </a:pPr>
            <a:r>
              <a:rPr lang="en-IN" dirty="0" smtClean="0"/>
              <a:t>                      1933: Burns-ALIF</a:t>
            </a:r>
          </a:p>
          <a:p>
            <a:pPr>
              <a:buNone/>
            </a:pPr>
            <a:r>
              <a:rPr lang="en-IN" dirty="0" smtClean="0"/>
              <a:t>                      1952: </a:t>
            </a:r>
            <a:r>
              <a:rPr lang="en-IN" dirty="0" err="1" smtClean="0"/>
              <a:t>Cloward</a:t>
            </a:r>
            <a:r>
              <a:rPr lang="en-IN" dirty="0" smtClean="0"/>
              <a:t>-PLIF </a:t>
            </a:r>
          </a:p>
          <a:p>
            <a:pPr>
              <a:buNone/>
            </a:pPr>
            <a:r>
              <a:rPr lang="en-IN" dirty="0" smtClean="0"/>
              <a:t>                      1966:Fernstrom ADR</a:t>
            </a:r>
          </a:p>
          <a:p>
            <a:pPr>
              <a:buNone/>
            </a:pPr>
            <a:r>
              <a:rPr lang="en-IN" dirty="0" smtClean="0"/>
              <a:t>                      1982: Harms &amp; </a:t>
            </a:r>
            <a:r>
              <a:rPr lang="en-IN" dirty="0" err="1" smtClean="0"/>
              <a:t>Rolinger</a:t>
            </a:r>
            <a:r>
              <a:rPr lang="en-IN" dirty="0" smtClean="0"/>
              <a:t>-TLIF</a:t>
            </a:r>
          </a:p>
          <a:p>
            <a:r>
              <a:rPr lang="en-IN" dirty="0" smtClean="0"/>
              <a:t> 1991: </a:t>
            </a:r>
            <a:r>
              <a:rPr lang="en-IN" dirty="0" err="1" smtClean="0"/>
              <a:t>Obenchain</a:t>
            </a:r>
            <a:r>
              <a:rPr lang="en-IN" dirty="0" smtClean="0"/>
              <a:t>-  Anterior laparoscopic disc removal </a:t>
            </a:r>
          </a:p>
          <a:p>
            <a:r>
              <a:rPr lang="en-IN" dirty="0" smtClean="0"/>
              <a:t>2002:Khoo- First MIS–PLIF procedure</a:t>
            </a:r>
          </a:p>
          <a:p>
            <a:r>
              <a:rPr lang="en-IN" dirty="0" smtClean="0"/>
              <a:t>2006,:Holly and </a:t>
            </a:r>
            <a:r>
              <a:rPr lang="en-IN" dirty="0" err="1" smtClean="0"/>
              <a:t>Schwender</a:t>
            </a:r>
            <a:r>
              <a:rPr lang="en-IN" dirty="0" smtClean="0"/>
              <a:t> MISTLIFs using tubular retractors.</a:t>
            </a:r>
          </a:p>
          <a:p>
            <a:r>
              <a:rPr lang="en-IN" dirty="0" smtClean="0"/>
              <a:t>2008:Park &amp; Foley- </a:t>
            </a:r>
            <a:r>
              <a:rPr lang="en-IN" dirty="0" err="1" smtClean="0"/>
              <a:t>Percutaneous</a:t>
            </a:r>
            <a:r>
              <a:rPr lang="en-IN" dirty="0" smtClean="0"/>
              <a:t> reduction screws (CD Horizon Sextant, Medtronic, Inc.)  along with PEEK </a:t>
            </a:r>
            <a:r>
              <a:rPr lang="en-IN" dirty="0" err="1" smtClean="0"/>
              <a:t>interbody</a:t>
            </a:r>
            <a:r>
              <a:rPr lang="en-IN" dirty="0" smtClean="0"/>
              <a:t> spacers to perform MISTLIF procedure in patients with Grades I and II </a:t>
            </a:r>
            <a:r>
              <a:rPr lang="en-IN" dirty="0" err="1" smtClean="0"/>
              <a:t>isthmic</a:t>
            </a:r>
            <a:r>
              <a:rPr lang="en-IN" dirty="0" smtClean="0"/>
              <a:t> </a:t>
            </a:r>
            <a:r>
              <a:rPr lang="en-IN" dirty="0" err="1" smtClean="0"/>
              <a:t>spondylolisthesis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Minimally Invasive </a:t>
            </a:r>
            <a:r>
              <a:rPr lang="en-US" dirty="0" err="1" smtClean="0"/>
              <a:t>Percutaneous</a:t>
            </a:r>
            <a:r>
              <a:rPr lang="en-US" dirty="0" smtClean="0"/>
              <a:t> Posterior Lumbar </a:t>
            </a:r>
            <a:r>
              <a:rPr lang="en-US" dirty="0" err="1" smtClean="0"/>
              <a:t>Interbody</a:t>
            </a:r>
            <a:r>
              <a:rPr lang="en-US" dirty="0" smtClean="0"/>
              <a:t> Fusion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Sextant System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Sextant</a:t>
            </a:r>
            <a:r>
              <a:rPr lang="en-US" sz="3200" dirty="0" smtClean="0"/>
              <a:t>- An instrument used to measure the altitude of an object above horizon</a:t>
            </a:r>
          </a:p>
          <a:p>
            <a:r>
              <a:rPr lang="en-US" sz="3200" dirty="0" smtClean="0"/>
              <a:t>The scale has a length of 1/6 of a full circle</a:t>
            </a:r>
          </a:p>
          <a:p>
            <a:r>
              <a:rPr lang="en-US" sz="3200" b="1" dirty="0" smtClean="0"/>
              <a:t>Principle: </a:t>
            </a:r>
            <a:r>
              <a:rPr lang="en-US" sz="3200" dirty="0" smtClean="0"/>
              <a:t>Any two points in proximity can be considered part of a circle</a:t>
            </a:r>
          </a:p>
          <a:p>
            <a:endParaRPr lang="en-IN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Lumbar </a:t>
            </a:r>
            <a:r>
              <a:rPr lang="en-US" dirty="0" err="1" smtClean="0"/>
              <a:t>Interbody</a:t>
            </a:r>
            <a:r>
              <a:rPr lang="en-US" dirty="0" smtClean="0"/>
              <a:t> 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Iatrogenic trauma- the main </a:t>
            </a:r>
            <a:r>
              <a:rPr lang="en-IN" dirty="0" err="1" smtClean="0"/>
              <a:t>contributior</a:t>
            </a:r>
            <a:r>
              <a:rPr lang="en-IN" dirty="0" smtClean="0"/>
              <a:t> to  complications and morbidity associated with open anterior approach to the lumbar spine and </a:t>
            </a:r>
            <a:r>
              <a:rPr lang="en-IN" dirty="0" err="1" smtClean="0"/>
              <a:t>lumbosacral</a:t>
            </a:r>
            <a:r>
              <a:rPr lang="en-IN" dirty="0" smtClean="0"/>
              <a:t> junction</a:t>
            </a:r>
          </a:p>
          <a:p>
            <a:r>
              <a:rPr lang="en-IN" dirty="0" smtClean="0"/>
              <a:t>The application of microsurgical principles and philosophy could overcome these technique-associated disadvantages.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Lumbar </a:t>
            </a:r>
            <a:r>
              <a:rPr lang="en-US" dirty="0" err="1" smtClean="0"/>
              <a:t>Interbody</a:t>
            </a:r>
            <a:r>
              <a:rPr lang="en-US" dirty="0" smtClean="0"/>
              <a:t> 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Retroperitoneal microsurgical </a:t>
            </a:r>
            <a:r>
              <a:rPr lang="en-US" dirty="0" err="1" smtClean="0"/>
              <a:t>appproach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(L2-3,L3-4,L4-5)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Lumbar </a:t>
            </a:r>
            <a:r>
              <a:rPr lang="en-US" dirty="0" err="1" smtClean="0"/>
              <a:t>Interbody</a:t>
            </a:r>
            <a:r>
              <a:rPr lang="en-US" dirty="0" smtClean="0"/>
              <a:t> 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Midline microsurgical approach to L5-S1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Lumbar </a:t>
            </a:r>
            <a:r>
              <a:rPr lang="en-US" dirty="0" err="1" smtClean="0"/>
              <a:t>Interbody</a:t>
            </a:r>
            <a:r>
              <a:rPr lang="en-US" dirty="0" smtClean="0"/>
              <a:t> Fusion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Voss S et al (1998):</a:t>
            </a:r>
          </a:p>
          <a:p>
            <a:pPr>
              <a:buNone/>
            </a:pPr>
            <a:r>
              <a:rPr lang="en-US" dirty="0" smtClean="0"/>
              <a:t>          20% reduction in operative time</a:t>
            </a:r>
          </a:p>
          <a:p>
            <a:pPr>
              <a:buNone/>
            </a:pPr>
            <a:r>
              <a:rPr lang="en-US" dirty="0" smtClean="0"/>
              <a:t>          50% reduction in blood loss</a:t>
            </a:r>
          </a:p>
          <a:p>
            <a:pPr>
              <a:buNone/>
            </a:pPr>
            <a:r>
              <a:rPr lang="en-US" dirty="0" smtClean="0"/>
              <a:t>         No significant difference in clinical outcome       	&amp;complication rates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eXtreme</a:t>
            </a:r>
            <a:r>
              <a:rPr lang="en-US" dirty="0" smtClean="0"/>
              <a:t> Lateral </a:t>
            </a:r>
            <a:r>
              <a:rPr lang="en-US" dirty="0" err="1" smtClean="0"/>
              <a:t>Interbody</a:t>
            </a:r>
            <a:r>
              <a:rPr lang="en-US" dirty="0" smtClean="0"/>
              <a:t> Fusion-XLIF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Retroperitoneal approach</a:t>
            </a:r>
          </a:p>
          <a:p>
            <a:r>
              <a:rPr lang="en-US" dirty="0" smtClean="0"/>
              <a:t>Lateral flank incision</a:t>
            </a:r>
          </a:p>
          <a:p>
            <a:r>
              <a:rPr lang="en-US" dirty="0" smtClean="0"/>
              <a:t>Microscope/Endoscope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MISS-Advantages:</a:t>
            </a:r>
          </a:p>
          <a:p>
            <a:r>
              <a:rPr lang="en-US" dirty="0" smtClean="0"/>
              <a:t>Reduced post-operative pain</a:t>
            </a:r>
          </a:p>
          <a:p>
            <a:r>
              <a:rPr lang="en-US" dirty="0" smtClean="0"/>
              <a:t>Tiny scars</a:t>
            </a:r>
          </a:p>
          <a:p>
            <a:r>
              <a:rPr lang="en-US" dirty="0" smtClean="0"/>
              <a:t>Shorter recovery time</a:t>
            </a:r>
          </a:p>
          <a:p>
            <a:r>
              <a:rPr lang="en-US" dirty="0" smtClean="0"/>
              <a:t>Shorter hospital stay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eXtreme</a:t>
            </a:r>
            <a:r>
              <a:rPr lang="en-US" dirty="0" smtClean="0"/>
              <a:t> Lateral </a:t>
            </a:r>
            <a:r>
              <a:rPr lang="en-US" dirty="0" err="1" smtClean="0"/>
              <a:t>Interbody</a:t>
            </a:r>
            <a:r>
              <a:rPr lang="en-US" dirty="0" smtClean="0"/>
              <a:t> Fusion-XLIF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Patient starts walking within few hours</a:t>
            </a:r>
          </a:p>
          <a:p>
            <a:r>
              <a:rPr lang="en-US" dirty="0" smtClean="0"/>
              <a:t>Discharged after 24 hours</a:t>
            </a:r>
          </a:p>
          <a:p>
            <a:r>
              <a:rPr lang="en-US" dirty="0" smtClean="0"/>
              <a:t>Rapid return to normal activity, within weeks rather than months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eXtreme</a:t>
            </a:r>
            <a:r>
              <a:rPr lang="en-US" dirty="0" smtClean="0"/>
              <a:t> Lateral </a:t>
            </a:r>
            <a:r>
              <a:rPr lang="en-US" dirty="0" err="1" smtClean="0"/>
              <a:t>Interbody</a:t>
            </a:r>
            <a:r>
              <a:rPr lang="en-US" dirty="0" smtClean="0"/>
              <a:t> Fusion-XLIF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XLIF can be performed for a variety of conditions :</a:t>
            </a:r>
          </a:p>
          <a:p>
            <a:r>
              <a:rPr lang="en-IN" dirty="0" smtClean="0"/>
              <a:t>Degenerative disc disease,</a:t>
            </a:r>
          </a:p>
          <a:p>
            <a:r>
              <a:rPr lang="en-IN" dirty="0" smtClean="0"/>
              <a:t>Recurrent disc </a:t>
            </a:r>
            <a:r>
              <a:rPr lang="en-IN" dirty="0" err="1" smtClean="0"/>
              <a:t>herniation</a:t>
            </a:r>
            <a:r>
              <a:rPr lang="en-IN" dirty="0" smtClean="0"/>
              <a:t>, </a:t>
            </a:r>
          </a:p>
          <a:p>
            <a:r>
              <a:rPr lang="en-IN" dirty="0" err="1" smtClean="0"/>
              <a:t>Spondylolisthesis</a:t>
            </a:r>
            <a:r>
              <a:rPr lang="en-IN" dirty="0" smtClean="0"/>
              <a:t>, </a:t>
            </a:r>
          </a:p>
          <a:p>
            <a:r>
              <a:rPr lang="en-IN" dirty="0" err="1" smtClean="0"/>
              <a:t>Pseudoarthrosis</a:t>
            </a:r>
            <a:r>
              <a:rPr lang="en-IN" dirty="0" smtClean="0"/>
              <a:t>, </a:t>
            </a:r>
            <a:r>
              <a:rPr lang="en-IN" dirty="0" err="1" smtClean="0"/>
              <a:t>osteomyelitis</a:t>
            </a:r>
            <a:r>
              <a:rPr lang="en-IN" dirty="0" smtClean="0"/>
              <a:t>/</a:t>
            </a:r>
            <a:r>
              <a:rPr lang="en-IN" dirty="0" err="1" smtClean="0"/>
              <a:t>discitis</a:t>
            </a:r>
            <a:r>
              <a:rPr lang="en-IN" dirty="0" smtClean="0"/>
              <a:t>, and post-</a:t>
            </a:r>
            <a:r>
              <a:rPr lang="en-IN" dirty="0" err="1" smtClean="0"/>
              <a:t>laminectomy</a:t>
            </a:r>
            <a:r>
              <a:rPr lang="en-IN" dirty="0" smtClean="0"/>
              <a:t> syndrome. </a:t>
            </a:r>
          </a:p>
          <a:p>
            <a:r>
              <a:rPr lang="en-IN" dirty="0" smtClean="0"/>
              <a:t>Anterior and lateral </a:t>
            </a:r>
            <a:r>
              <a:rPr lang="en-IN" dirty="0" err="1" smtClean="0"/>
              <a:t>tumors</a:t>
            </a:r>
            <a:r>
              <a:rPr lang="en-IN" dirty="0" smtClean="0"/>
              <a:t> of the </a:t>
            </a:r>
            <a:r>
              <a:rPr lang="en-IN" dirty="0" err="1" smtClean="0"/>
              <a:t>thoracolumbar</a:t>
            </a:r>
            <a:r>
              <a:rPr lang="en-IN" dirty="0" smtClean="0"/>
              <a:t> spine </a:t>
            </a:r>
          </a:p>
          <a:p>
            <a:r>
              <a:rPr lang="en-IN" dirty="0" smtClean="0"/>
              <a:t>Debilitating spinal deformity (scoliosis).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eXtreme</a:t>
            </a:r>
            <a:r>
              <a:rPr lang="en-US" dirty="0" smtClean="0"/>
              <a:t> Lateral </a:t>
            </a:r>
            <a:r>
              <a:rPr lang="en-US" dirty="0" err="1" smtClean="0"/>
              <a:t>Interbody</a:t>
            </a:r>
            <a:r>
              <a:rPr lang="en-US" dirty="0" smtClean="0"/>
              <a:t> Fusion-XLIF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Patient selection is important</a:t>
            </a:r>
            <a:r>
              <a:rPr lang="en-IN" dirty="0" smtClean="0"/>
              <a:t> –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dirty="0" smtClean="0"/>
              <a:t>          Severe canal </a:t>
            </a:r>
            <a:r>
              <a:rPr lang="en-US" dirty="0" err="1" smtClean="0"/>
              <a:t>stenosis</a:t>
            </a:r>
            <a:r>
              <a:rPr lang="en-US" dirty="0" smtClean="0"/>
              <a:t> secondary to facet 	hypertrophy &amp;</a:t>
            </a:r>
          </a:p>
          <a:p>
            <a:pPr>
              <a:buNone/>
            </a:pPr>
            <a:r>
              <a:rPr lang="en-US" dirty="0" smtClean="0"/>
              <a:t>          Dorsal compressive disease require 	posterior approach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AxiaLIF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Developed by Cragg,2004</a:t>
            </a:r>
          </a:p>
          <a:p>
            <a:r>
              <a:rPr lang="en-IN" dirty="0" smtClean="0"/>
              <a:t>Safe, reproducible, pre-sacral approach</a:t>
            </a:r>
          </a:p>
          <a:p>
            <a:r>
              <a:rPr lang="en-IN" dirty="0" smtClean="0"/>
              <a:t>Minimally invasive access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AxiaLIF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Soft-tissue sparing</a:t>
            </a:r>
          </a:p>
          <a:p>
            <a:r>
              <a:rPr lang="en-IN" dirty="0" smtClean="0"/>
              <a:t>Annulus remains intact</a:t>
            </a:r>
          </a:p>
          <a:p>
            <a:r>
              <a:rPr lang="en-IN" dirty="0" smtClean="0"/>
              <a:t>Restoration of disc height</a:t>
            </a:r>
          </a:p>
          <a:p>
            <a:r>
              <a:rPr lang="en-IN" dirty="0" smtClean="0"/>
              <a:t>Immediate rigid segmental fixation and stability of L4-S1</a:t>
            </a:r>
          </a:p>
          <a:p>
            <a:r>
              <a:rPr lang="en-US" dirty="0" smtClean="0"/>
              <a:t>Virgin corridor for a previously operated segment</a:t>
            </a:r>
          </a:p>
          <a:p>
            <a:r>
              <a:rPr lang="en-US" dirty="0" smtClean="0"/>
              <a:t>Enables fusion of L5-S1 without removing implants from </a:t>
            </a:r>
            <a:r>
              <a:rPr lang="en-US" dirty="0" err="1" smtClean="0"/>
              <a:t>rostral</a:t>
            </a:r>
            <a:r>
              <a:rPr lang="en-US" dirty="0" smtClean="0"/>
              <a:t> previously implanted segment</a:t>
            </a:r>
            <a:endParaRPr lang="en-IN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8101013" y="6019800"/>
          <a:ext cx="890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Package" showAsIcon="1" r:id="rId3" imgW="2034000" imgH="685440" progId="Package">
                  <p:embed/>
                </p:oleObj>
              </mc:Choice>
              <mc:Fallback>
                <p:oleObj name="Package" showAsIcon="1" r:id="rId3" imgW="203400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6019800"/>
                        <a:ext cx="890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AxiaLIF</a:t>
            </a:r>
            <a:r>
              <a:rPr lang="en-US" dirty="0" smtClean="0"/>
              <a:t>-Complications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Hemorrhage</a:t>
            </a:r>
          </a:p>
          <a:p>
            <a:r>
              <a:rPr lang="en-US" dirty="0" smtClean="0"/>
              <a:t>Bowel Perforation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Hardware failure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Vertebroplasty</a:t>
            </a:r>
            <a:r>
              <a:rPr lang="en-US" dirty="0" smtClean="0"/>
              <a:t>/</a:t>
            </a:r>
            <a:r>
              <a:rPr lang="en-US" dirty="0" err="1" smtClean="0"/>
              <a:t>Kyphoplasty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IN" dirty="0" err="1" smtClean="0"/>
              <a:t>Percutaneous</a:t>
            </a:r>
            <a:r>
              <a:rPr lang="en-IN" dirty="0" smtClean="0"/>
              <a:t> </a:t>
            </a:r>
            <a:r>
              <a:rPr lang="en-IN" dirty="0" err="1" smtClean="0"/>
              <a:t>vertebroplasty</a:t>
            </a:r>
            <a:r>
              <a:rPr lang="en-IN" dirty="0" smtClean="0"/>
              <a:t> –</a:t>
            </a:r>
            <a:r>
              <a:rPr lang="en-IN" dirty="0" err="1" smtClean="0"/>
              <a:t>Deramond</a:t>
            </a:r>
            <a:r>
              <a:rPr lang="en-IN" dirty="0" smtClean="0"/>
              <a:t> et al(1987)</a:t>
            </a:r>
          </a:p>
          <a:p>
            <a:r>
              <a:rPr lang="en-IN" dirty="0" smtClean="0"/>
              <a:t>An image-guided, minimally invasive, non-surgical therapy used to strengthen a broken vertebra</a:t>
            </a:r>
          </a:p>
          <a:p>
            <a:r>
              <a:rPr lang="en-IN" dirty="0" smtClean="0"/>
              <a:t>Indications:  	 	          </a:t>
            </a:r>
          </a:p>
          <a:p>
            <a:pPr>
              <a:buNone/>
            </a:pPr>
            <a:r>
              <a:rPr lang="en-IN" dirty="0" smtClean="0"/>
              <a:t>	                        - Pain caused by osteoporotic 	  	    	                   compression fractures. </a:t>
            </a:r>
          </a:p>
          <a:p>
            <a:pPr>
              <a:buNone/>
            </a:pPr>
            <a:r>
              <a:rPr lang="en-IN" dirty="0" smtClean="0"/>
              <a:t>                            - Pain caused by fractures due to vascular  	                  malformations. </a:t>
            </a:r>
          </a:p>
          <a:p>
            <a:pPr>
              <a:buNone/>
            </a:pPr>
            <a:r>
              <a:rPr lang="en-IN" dirty="0" smtClean="0"/>
              <a:t>                            - Pain caused by fractures due to </a:t>
            </a:r>
            <a:r>
              <a:rPr lang="en-IN" dirty="0" err="1" smtClean="0"/>
              <a:t>tumors</a:t>
            </a:r>
            <a:r>
              <a:rPr lang="en-IN" dirty="0" smtClean="0"/>
              <a:t>,  	                  which have invaded the vertebral body</a:t>
            </a:r>
          </a:p>
          <a:p>
            <a:pPr>
              <a:buNone/>
            </a:pPr>
            <a:r>
              <a:rPr lang="en-IN" dirty="0" smtClean="0"/>
              <a:t>    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Vertebroplasty</a:t>
            </a:r>
            <a:r>
              <a:rPr lang="en-US" dirty="0" smtClean="0"/>
              <a:t>/</a:t>
            </a:r>
            <a:r>
              <a:rPr lang="en-US" dirty="0" err="1" smtClean="0"/>
              <a:t>Kyphoplasty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Contraindications:</a:t>
            </a:r>
          </a:p>
          <a:p>
            <a:r>
              <a:rPr lang="en-US" dirty="0" smtClean="0"/>
              <a:t>Recent systemic/spinal infection</a:t>
            </a:r>
          </a:p>
          <a:p>
            <a:r>
              <a:rPr lang="en-US" dirty="0" smtClean="0"/>
              <a:t>Uncorrected bleeding diathesis</a:t>
            </a:r>
          </a:p>
          <a:p>
            <a:r>
              <a:rPr lang="en-US" dirty="0" smtClean="0"/>
              <a:t>Insufficient cardiopulmonary health</a:t>
            </a:r>
          </a:p>
          <a:p>
            <a:r>
              <a:rPr lang="en-US" dirty="0" smtClean="0"/>
              <a:t>Fracture related canal compromise with </a:t>
            </a:r>
            <a:r>
              <a:rPr lang="en-US" dirty="0" err="1" smtClean="0"/>
              <a:t>myelopathy</a:t>
            </a:r>
            <a:r>
              <a:rPr lang="en-US" dirty="0" smtClean="0"/>
              <a:t>/</a:t>
            </a:r>
            <a:r>
              <a:rPr lang="en-US" dirty="0" err="1" smtClean="0"/>
              <a:t>radiculopathy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Vertebroplasty</a:t>
            </a:r>
            <a:r>
              <a:rPr lang="en-US" dirty="0" smtClean="0"/>
              <a:t>-Complications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Incidence :&lt; 10% </a:t>
            </a:r>
          </a:p>
          <a:p>
            <a:pPr>
              <a:buNone/>
            </a:pPr>
            <a:r>
              <a:rPr lang="en-IN" dirty="0" smtClean="0"/>
              <a:t>            Increased pain,</a:t>
            </a:r>
          </a:p>
          <a:p>
            <a:pPr>
              <a:buNone/>
            </a:pPr>
            <a:r>
              <a:rPr lang="en-IN" dirty="0" smtClean="0"/>
              <a:t>            </a:t>
            </a:r>
            <a:r>
              <a:rPr lang="en-IN" dirty="0" err="1" smtClean="0"/>
              <a:t>Radiculopathies</a:t>
            </a:r>
            <a:r>
              <a:rPr lang="en-IN" dirty="0" smtClean="0"/>
              <a:t>, </a:t>
            </a:r>
          </a:p>
          <a:p>
            <a:pPr>
              <a:buNone/>
            </a:pPr>
            <a:r>
              <a:rPr lang="en-IN" dirty="0" smtClean="0"/>
              <a:t>            Cord compression, </a:t>
            </a:r>
          </a:p>
          <a:p>
            <a:pPr>
              <a:buNone/>
            </a:pPr>
            <a:r>
              <a:rPr lang="en-IN" dirty="0" smtClean="0"/>
              <a:t>            Infection, </a:t>
            </a:r>
          </a:p>
          <a:p>
            <a:pPr>
              <a:buNone/>
            </a:pPr>
            <a:r>
              <a:rPr lang="en-IN" dirty="0" smtClean="0"/>
              <a:t>            Rib fracture, </a:t>
            </a:r>
          </a:p>
          <a:p>
            <a:pPr>
              <a:buNone/>
            </a:pPr>
            <a:r>
              <a:rPr lang="en-IN" dirty="0" smtClean="0"/>
              <a:t>            Adjacent level vertebral body collapse,      	 Venous embolism</a:t>
            </a:r>
          </a:p>
          <a:p>
            <a:pPr>
              <a:buNone/>
            </a:pPr>
            <a:r>
              <a:rPr lang="en-US" dirty="0" smtClean="0"/>
              <a:t>            Cement migration(radiculopathy-4%;cord   	 compression-0.5%)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Vertebroplasty</a:t>
            </a:r>
            <a:r>
              <a:rPr lang="en-US" dirty="0" smtClean="0"/>
              <a:t>-Complications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Cement migration can be prevented by </a:t>
            </a:r>
            <a:r>
              <a:rPr lang="en-US" dirty="0" err="1" smtClean="0"/>
              <a:t>parrtial</a:t>
            </a:r>
            <a:r>
              <a:rPr lang="en-US" dirty="0" smtClean="0"/>
              <a:t> filling of VB(&lt;30% by </a:t>
            </a:r>
            <a:r>
              <a:rPr lang="en-US" dirty="0" err="1" smtClean="0"/>
              <a:t>vol</a:t>
            </a:r>
            <a:r>
              <a:rPr lang="en-US" dirty="0" smtClean="0"/>
              <a:t> of VB)</a:t>
            </a:r>
          </a:p>
          <a:p>
            <a:r>
              <a:rPr lang="en-US" dirty="0" err="1" smtClean="0"/>
              <a:t>Liebschner</a:t>
            </a:r>
            <a:r>
              <a:rPr lang="en-US" dirty="0" smtClean="0"/>
              <a:t> et al(Spine;2001)-Only </a:t>
            </a:r>
            <a:r>
              <a:rPr lang="en-IN" dirty="0" smtClean="0"/>
              <a:t>15% volume fraction is needed to restore stiffness to </a:t>
            </a:r>
            <a:r>
              <a:rPr lang="en-IN" dirty="0" err="1" smtClean="0"/>
              <a:t>predamaged</a:t>
            </a:r>
            <a:r>
              <a:rPr lang="en-IN" dirty="0" smtClean="0"/>
              <a:t> levels.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Surgery                            Tissue damage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Tissue Damage                            Pain/Function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MIS                               Less Pain/Better Function</a:t>
            </a:r>
            <a:endParaRPr lang="en-I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438400" y="2209800"/>
          <a:ext cx="1600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3810001" y="3429000"/>
            <a:ext cx="1523999" cy="2286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ight Arrow 6"/>
          <p:cNvSpPr/>
          <p:nvPr/>
        </p:nvSpPr>
        <p:spPr>
          <a:xfrm>
            <a:off x="2133600" y="4552399"/>
            <a:ext cx="1600200" cy="248201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Indications:</a:t>
            </a:r>
          </a:p>
          <a:p>
            <a:pPr>
              <a:buNone/>
            </a:pPr>
            <a:r>
              <a:rPr lang="en-US" dirty="0" smtClean="0"/>
              <a:t>       -Disc </a:t>
            </a:r>
            <a:r>
              <a:rPr lang="en-US" dirty="0" err="1" smtClean="0"/>
              <a:t>herniation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err="1" smtClean="0"/>
              <a:t>Sympathectomy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-Vertebral biopsy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err="1" smtClean="0"/>
              <a:t>Vertebrectomy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-Bone graft/instrumentation</a:t>
            </a:r>
          </a:p>
          <a:p>
            <a:pPr>
              <a:buNone/>
            </a:pPr>
            <a:r>
              <a:rPr lang="en-US" dirty="0" smtClean="0"/>
              <a:t>       -Anterior release for spinal deformity      	correction</a:t>
            </a:r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Video Assisted </a:t>
            </a:r>
            <a:r>
              <a:rPr lang="en-US" dirty="0" err="1" smtClean="0"/>
              <a:t>Thoracoscopic</a:t>
            </a:r>
            <a:r>
              <a:rPr lang="en-US" dirty="0" smtClean="0"/>
              <a:t> Surgery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VATS-Surgical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selection:</a:t>
            </a:r>
          </a:p>
          <a:p>
            <a:pPr>
              <a:buNone/>
            </a:pPr>
            <a:r>
              <a:rPr lang="en-US" dirty="0" smtClean="0"/>
              <a:t>        Lateralization of pathology</a:t>
            </a:r>
          </a:p>
          <a:p>
            <a:pPr>
              <a:buNone/>
            </a:pPr>
            <a:r>
              <a:rPr lang="en-US" dirty="0" smtClean="0"/>
              <a:t>        Eccentric placement of aorta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Anaesthesia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Single lung ventilation/bronchial blockers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VATS-Surgical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324600" cy="4449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Position:Lateral</a:t>
            </a:r>
            <a:r>
              <a:rPr lang="en-US" dirty="0" smtClean="0"/>
              <a:t> </a:t>
            </a:r>
            <a:r>
              <a:rPr lang="en-US" dirty="0" err="1" smtClean="0"/>
              <a:t>decubitus</a:t>
            </a:r>
            <a:endParaRPr lang="en-US" dirty="0" smtClean="0"/>
          </a:p>
          <a:p>
            <a:r>
              <a:rPr lang="en-US" dirty="0" smtClean="0"/>
              <a:t>Port placement:</a:t>
            </a:r>
          </a:p>
          <a:p>
            <a:pPr>
              <a:buNone/>
            </a:pPr>
            <a:r>
              <a:rPr lang="en-US" dirty="0" smtClean="0"/>
              <a:t>   Reverse L pattern</a:t>
            </a:r>
          </a:p>
          <a:p>
            <a:pPr>
              <a:buNone/>
            </a:pPr>
            <a:r>
              <a:rPr lang="en-US" dirty="0" smtClean="0"/>
              <a:t>   10mm(3-18mm);3-4 portals                             First port-Anterior </a:t>
            </a:r>
            <a:r>
              <a:rPr lang="en-US" dirty="0" err="1" smtClean="0"/>
              <a:t>axillary</a:t>
            </a:r>
            <a:r>
              <a:rPr lang="en-US" dirty="0" smtClean="0"/>
              <a:t> line 6</a:t>
            </a:r>
            <a:r>
              <a:rPr lang="en-US" baseline="30000" dirty="0" smtClean="0"/>
              <a:t>th</a:t>
            </a:r>
            <a:r>
              <a:rPr lang="en-US" dirty="0" smtClean="0"/>
              <a:t>/7</a:t>
            </a:r>
            <a:r>
              <a:rPr lang="en-US" baseline="30000" dirty="0" smtClean="0"/>
              <a:t>th</a:t>
            </a:r>
            <a:r>
              <a:rPr lang="en-US" dirty="0" smtClean="0"/>
              <a:t> ICS.</a:t>
            </a:r>
          </a:p>
          <a:p>
            <a:pPr>
              <a:buNone/>
            </a:pPr>
            <a:r>
              <a:rPr lang="en-US" dirty="0" smtClean="0"/>
              <a:t>    One port caudal &amp; another </a:t>
            </a:r>
            <a:r>
              <a:rPr lang="en-US" dirty="0" err="1" smtClean="0"/>
              <a:t>rostral</a:t>
            </a:r>
            <a:r>
              <a:rPr lang="en-US" dirty="0" smtClean="0"/>
              <a:t> central to the area of interest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VATS-Thoracic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VATS </a:t>
            </a:r>
            <a:r>
              <a:rPr lang="en-US" dirty="0" err="1" smtClean="0"/>
              <a:t>vs</a:t>
            </a:r>
            <a:r>
              <a:rPr lang="en-US" dirty="0" smtClean="0"/>
              <a:t> Open </a:t>
            </a:r>
            <a:r>
              <a:rPr lang="en-US" dirty="0" err="1" smtClean="0"/>
              <a:t>Thoracotomy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Lanreneau</a:t>
            </a:r>
            <a:r>
              <a:rPr lang="en-US" dirty="0" smtClean="0"/>
              <a:t> et al(1993): Less pain,     	    	     improved </a:t>
            </a:r>
            <a:r>
              <a:rPr lang="en-US" dirty="0" err="1" smtClean="0"/>
              <a:t>pulmmonary</a:t>
            </a:r>
            <a:r>
              <a:rPr lang="en-US" dirty="0" smtClean="0"/>
              <a:t> function &amp; 	   	     superior shoulder girdle function </a:t>
            </a:r>
            <a:r>
              <a:rPr lang="en-US" dirty="0" err="1" smtClean="0"/>
              <a:t>inVATS</a:t>
            </a:r>
            <a:r>
              <a:rPr lang="en-US" dirty="0" smtClean="0"/>
              <a:t> group.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Caputy</a:t>
            </a:r>
            <a:r>
              <a:rPr lang="en-US" dirty="0" smtClean="0"/>
              <a:t> et al (1995):Successful use of VATS for thoracic </a:t>
            </a:r>
            <a:r>
              <a:rPr lang="en-US" dirty="0" err="1" smtClean="0"/>
              <a:t>discectomy</a:t>
            </a:r>
            <a:r>
              <a:rPr lang="en-US" dirty="0" smtClean="0"/>
              <a:t> in cadaveric/porcine followed by clinical use.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VATS-Thoracic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Thoracoscopy</a:t>
            </a:r>
            <a:r>
              <a:rPr lang="en-US" dirty="0" smtClean="0"/>
              <a:t> Vs </a:t>
            </a:r>
            <a:r>
              <a:rPr lang="en-US" dirty="0" err="1" smtClean="0"/>
              <a:t>Costotransversectomy</a:t>
            </a:r>
            <a:r>
              <a:rPr lang="en-US" dirty="0" smtClean="0"/>
              <a:t> (CT)&amp;Open </a:t>
            </a:r>
            <a:r>
              <a:rPr lang="en-US" dirty="0" err="1" smtClean="0"/>
              <a:t>thoracotomy</a:t>
            </a:r>
            <a:r>
              <a:rPr lang="en-US" dirty="0" smtClean="0"/>
              <a:t> for thoracic </a:t>
            </a:r>
            <a:r>
              <a:rPr lang="en-US" dirty="0" err="1" smtClean="0"/>
              <a:t>discectomy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Rosenthal &amp; </a:t>
            </a:r>
            <a:r>
              <a:rPr lang="en-US" b="1" i="1" dirty="0" err="1" smtClean="0"/>
              <a:t>Dickman</a:t>
            </a:r>
            <a:r>
              <a:rPr lang="en-US" b="1" i="1" dirty="0" smtClean="0"/>
              <a:t>(1999):</a:t>
            </a:r>
          </a:p>
          <a:p>
            <a:pPr>
              <a:buNone/>
            </a:pPr>
            <a:r>
              <a:rPr lang="en-US" dirty="0" smtClean="0"/>
              <a:t>Fresh neurological deficits- None in </a:t>
            </a:r>
            <a:r>
              <a:rPr lang="en-US" dirty="0" err="1" smtClean="0"/>
              <a:t>thoracoscopy</a:t>
            </a:r>
            <a:r>
              <a:rPr lang="en-US" dirty="0" smtClean="0"/>
              <a:t> &amp; </a:t>
            </a:r>
            <a:r>
              <a:rPr lang="en-US" dirty="0" err="1" smtClean="0"/>
              <a:t>thoracotomy</a:t>
            </a:r>
            <a:r>
              <a:rPr lang="en-US" dirty="0" smtClean="0"/>
              <a:t> group;7% in CT group</a:t>
            </a:r>
          </a:p>
          <a:p>
            <a:pPr>
              <a:buNone/>
            </a:pPr>
            <a:r>
              <a:rPr lang="en-US" dirty="0" err="1" smtClean="0"/>
              <a:t>Intercostal</a:t>
            </a:r>
            <a:r>
              <a:rPr lang="en-US" dirty="0" smtClean="0"/>
              <a:t> neuralgia-Thoracoscopy-16%;CT-20%;</a:t>
            </a:r>
            <a:r>
              <a:rPr lang="en-US" dirty="0" err="1" smtClean="0"/>
              <a:t>Thoracotomy</a:t>
            </a:r>
            <a:r>
              <a:rPr lang="en-US" dirty="0" smtClean="0"/>
              <a:t> -50%</a:t>
            </a:r>
            <a:endParaRPr lang="en-I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VATS-Thoracic </a:t>
            </a:r>
            <a:r>
              <a:rPr lang="en-US" dirty="0" err="1" smtClean="0"/>
              <a:t>Discectomy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hour reduction in operative time</a:t>
            </a:r>
          </a:p>
          <a:p>
            <a:r>
              <a:rPr lang="en-US" dirty="0" smtClean="0"/>
              <a:t>50% reduction in blood </a:t>
            </a:r>
            <a:r>
              <a:rPr lang="en-US" dirty="0" err="1" smtClean="0"/>
              <a:t>loss,narcotic</a:t>
            </a:r>
            <a:r>
              <a:rPr lang="en-US" dirty="0" smtClean="0"/>
              <a:t> use &amp; hospital length of stay</a:t>
            </a:r>
          </a:p>
          <a:p>
            <a:r>
              <a:rPr lang="en-US" dirty="0" smtClean="0"/>
              <a:t>Neurological improvement-27/36(</a:t>
            </a:r>
            <a:r>
              <a:rPr lang="en-US" dirty="0" err="1" smtClean="0"/>
              <a:t>myelopathy</a:t>
            </a:r>
            <a:r>
              <a:rPr lang="en-US" dirty="0" smtClean="0"/>
              <a:t>);19/19(</a:t>
            </a:r>
            <a:r>
              <a:rPr lang="en-US" dirty="0" err="1" smtClean="0"/>
              <a:t>radiculopathy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Neurological stabilization in all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Kawaguchi et al(Spine;1998): Effect of retraction on back muscles in rats</a:t>
            </a:r>
          </a:p>
          <a:p>
            <a:r>
              <a:rPr lang="en-IN" dirty="0" smtClean="0"/>
              <a:t>Three comparison groups:</a:t>
            </a:r>
          </a:p>
          <a:p>
            <a:pPr>
              <a:buNone/>
            </a:pPr>
            <a:r>
              <a:rPr lang="en-IN" dirty="0" smtClean="0"/>
              <a:t>          2-hour continuous retraction,</a:t>
            </a:r>
          </a:p>
          <a:p>
            <a:pPr>
              <a:buNone/>
            </a:pPr>
            <a:r>
              <a:rPr lang="en-IN" dirty="0" smtClean="0"/>
              <a:t>          5-minute retraction release after 1 hour of 	retraction</a:t>
            </a:r>
          </a:p>
          <a:p>
            <a:pPr>
              <a:buNone/>
            </a:pPr>
            <a:r>
              <a:rPr lang="en-IN" dirty="0" smtClean="0"/>
              <a:t>          5-minute release at every 40 minutes of 	retraction.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Kawaguchi et al(Spine;1998)</a:t>
            </a:r>
          </a:p>
          <a:p>
            <a:r>
              <a:rPr lang="en-US" dirty="0" err="1" smtClean="0"/>
              <a:t>Histochemical</a:t>
            </a:r>
            <a:r>
              <a:rPr lang="en-US" dirty="0" smtClean="0"/>
              <a:t> examination at 48hrs, 1week, 6weeks</a:t>
            </a:r>
          </a:p>
          <a:p>
            <a:r>
              <a:rPr lang="en-US" dirty="0" smtClean="0"/>
              <a:t>Serum CPK MM measurement at 48 hrs</a:t>
            </a:r>
          </a:p>
          <a:p>
            <a:r>
              <a:rPr lang="en-US" dirty="0" smtClean="0"/>
              <a:t>Results: Muscle degeneration max. in group 1</a:t>
            </a:r>
          </a:p>
          <a:p>
            <a:pPr>
              <a:buNone/>
            </a:pPr>
            <a:r>
              <a:rPr lang="en-US" dirty="0" smtClean="0"/>
              <a:t>                   CPKMM highest in group1</a:t>
            </a:r>
          </a:p>
          <a:p>
            <a:pPr>
              <a:buNone/>
            </a:pPr>
            <a:r>
              <a:rPr lang="en-US" dirty="0" smtClean="0"/>
              <a:t>                   Regenerated muscle </a:t>
            </a:r>
            <a:r>
              <a:rPr lang="en-US" dirty="0" err="1" smtClean="0"/>
              <a:t>fibres</a:t>
            </a:r>
            <a:r>
              <a:rPr lang="en-US" dirty="0" smtClean="0"/>
              <a:t> of smallest      	         diameter in group1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Taylor H et al(Spine;2002): Impact of self retaining retractors on </a:t>
            </a:r>
            <a:r>
              <a:rPr lang="en-US" dirty="0" err="1" smtClean="0"/>
              <a:t>paraspinal</a:t>
            </a:r>
            <a:r>
              <a:rPr lang="en-US" dirty="0" smtClean="0"/>
              <a:t> muscles</a:t>
            </a:r>
          </a:p>
          <a:p>
            <a:r>
              <a:rPr lang="en-US" dirty="0" smtClean="0"/>
              <a:t>Twenty </a:t>
            </a:r>
            <a:r>
              <a:rPr lang="en-US" dirty="0" err="1" smtClean="0"/>
              <a:t>patients;Intramuscular</a:t>
            </a:r>
            <a:r>
              <a:rPr lang="en-US" dirty="0" smtClean="0"/>
              <a:t> pressure measurement 5, 30, 60 min. into the surgery </a:t>
            </a:r>
          </a:p>
          <a:p>
            <a:r>
              <a:rPr lang="en-US" dirty="0" smtClean="0"/>
              <a:t>Muscle biopsies before and after retraction studied using ATP birefringence.</a:t>
            </a:r>
          </a:p>
          <a:p>
            <a:r>
              <a:rPr lang="en-US" dirty="0" smtClean="0"/>
              <a:t>Results: </a:t>
            </a:r>
          </a:p>
          <a:p>
            <a:pPr>
              <a:buNone/>
            </a:pPr>
            <a:r>
              <a:rPr lang="en-US" dirty="0" smtClean="0"/>
              <a:t>           Significant increase in IMP during retraction</a:t>
            </a:r>
          </a:p>
          <a:p>
            <a:pPr>
              <a:buNone/>
            </a:pPr>
            <a:r>
              <a:rPr lang="en-US" dirty="0" smtClean="0"/>
              <a:t>           Reduced function following      	retraction(decreased ATP)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Datta</a:t>
            </a:r>
            <a:r>
              <a:rPr lang="en-US" dirty="0" smtClean="0"/>
              <a:t> G et al(Neursurgery;2004):Back pain &amp; disability after lumbar </a:t>
            </a:r>
            <a:r>
              <a:rPr lang="en-US" dirty="0" err="1" smtClean="0"/>
              <a:t>laminectomy:Is</a:t>
            </a:r>
            <a:r>
              <a:rPr lang="en-US" dirty="0" smtClean="0"/>
              <a:t> there a relation to muscle retraction?</a:t>
            </a:r>
          </a:p>
          <a:p>
            <a:r>
              <a:rPr lang="en-US" dirty="0" smtClean="0"/>
              <a:t>Twenty patients; continuous monitoring of IMP &amp;IPP</a:t>
            </a:r>
          </a:p>
          <a:p>
            <a:r>
              <a:rPr lang="en-US" dirty="0" smtClean="0"/>
              <a:t>VAS, ODI,SF-36 Health survey</a:t>
            </a:r>
          </a:p>
          <a:p>
            <a:r>
              <a:rPr lang="en-US" dirty="0" smtClean="0"/>
              <a:t>Results:</a:t>
            </a:r>
          </a:p>
          <a:p>
            <a:pPr>
              <a:buNone/>
            </a:pPr>
            <a:r>
              <a:rPr lang="en-US" dirty="0" smtClean="0"/>
              <a:t>                 Rapid/sustained rise in IMP with 	  	      retraction;IPP</a:t>
            </a:r>
            <a:r>
              <a:rPr lang="en-US" dirty="0" smtClean="0">
                <a:sym typeface="Wingdings" pitchFamily="2" charset="2"/>
              </a:rPr>
              <a:t>0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VAS,ODI,SF-36 at 6 months worse with    	      retraction&gt;60min;no relation to retractor    	      type, IMP/IPP, surgeon, wound length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MISS </a:t>
            </a:r>
            <a:r>
              <a:rPr lang="en-IN" dirty="0" smtClean="0"/>
              <a:t>circumvents iatrogenic surgical morbidity  decreasing tissue injury and blood loss, and thereby reduce length of hospitalization, perioperative pain, analgesic usage, and recovery times.</a:t>
            </a:r>
          </a:p>
          <a:p>
            <a:r>
              <a:rPr lang="en-IN" dirty="0" smtClean="0"/>
              <a:t>In many cases, MISS has converted simple </a:t>
            </a:r>
            <a:r>
              <a:rPr lang="en-IN" dirty="0" err="1" smtClean="0"/>
              <a:t>decompressive</a:t>
            </a:r>
            <a:r>
              <a:rPr lang="en-IN" dirty="0" smtClean="0"/>
              <a:t> operations into outpatient procedures.  </a:t>
            </a:r>
          </a:p>
          <a:p>
            <a:pPr>
              <a:buNone/>
            </a:pPr>
            <a:r>
              <a:rPr lang="en-IN" dirty="0" smtClean="0"/>
              <a:t>     Thus capturing the interest of surgeons and patients alike.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1555</Words>
  <Application>Microsoft Macintosh PowerPoint</Application>
  <PresentationFormat>On-screen Show (4:3)</PresentationFormat>
  <Paragraphs>237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Package</vt:lpstr>
      <vt:lpstr>MINIMALLY INVASIVE &amp; ENDOSCOPIC SPINE SURGERY</vt:lpstr>
      <vt:lpstr>Why Minimally Invasive Spine Surgery?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Spinal Minimally Invasive Procedures</vt:lpstr>
      <vt:lpstr>Keys to MISS</vt:lpstr>
      <vt:lpstr>MISS-Lumbar Spine Disease</vt:lpstr>
      <vt:lpstr>Retractor Systems</vt:lpstr>
      <vt:lpstr>Microlumbar discectomy</vt:lpstr>
      <vt:lpstr>Microlumbar discectomy</vt:lpstr>
      <vt:lpstr>Microendoscopic discectomy</vt:lpstr>
      <vt:lpstr>MED-Advantages</vt:lpstr>
      <vt:lpstr>MED-Limitations</vt:lpstr>
      <vt:lpstr>MED vs Open Lumbar discectomy</vt:lpstr>
      <vt:lpstr>MISS-Degenerative Disease of Spine</vt:lpstr>
      <vt:lpstr>MISS-Degenerative Disease of Spine</vt:lpstr>
      <vt:lpstr>Minimally Invasive Percutaneous Posterior Lumbar Interbody Fusion </vt:lpstr>
      <vt:lpstr>Sextant System</vt:lpstr>
      <vt:lpstr>Anterior Lumbar Interbody Fusion</vt:lpstr>
      <vt:lpstr>Anterior Lumbar Interbody Fusion</vt:lpstr>
      <vt:lpstr>Anterior Lumbar Interbody Fusion</vt:lpstr>
      <vt:lpstr>Anterior Lumbar Interbody Fusion</vt:lpstr>
      <vt:lpstr>eXtreme Lateral Interbody Fusion-XLIF</vt:lpstr>
      <vt:lpstr>eXtreme Lateral Interbody Fusion-XLIF</vt:lpstr>
      <vt:lpstr>eXtreme Lateral Interbody Fusion-XLIF</vt:lpstr>
      <vt:lpstr>eXtreme Lateral Interbody Fusion-XLIF</vt:lpstr>
      <vt:lpstr>AxiaLIF</vt:lpstr>
      <vt:lpstr>AxiaLIF</vt:lpstr>
      <vt:lpstr>AxiaLIF-Complications</vt:lpstr>
      <vt:lpstr>Vertebroplasty/Kyphoplasty</vt:lpstr>
      <vt:lpstr>Vertebroplasty/Kyphoplasty</vt:lpstr>
      <vt:lpstr>Vertebroplasty-Complications</vt:lpstr>
      <vt:lpstr>Vertebroplasty-Complications</vt:lpstr>
      <vt:lpstr>Video Assisted Thoracoscopic Surgery</vt:lpstr>
      <vt:lpstr>VATS-Surgical approach</vt:lpstr>
      <vt:lpstr>VATS-Surgical approach</vt:lpstr>
      <vt:lpstr>VATS-Thoracic Discectomy</vt:lpstr>
      <vt:lpstr>VATS-Thoracic Discectomy</vt:lpstr>
      <vt:lpstr>VATS-Thoracic Discectomy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</dc:creator>
  <cp:lastModifiedBy>apple</cp:lastModifiedBy>
  <cp:revision>225</cp:revision>
  <dcterms:created xsi:type="dcterms:W3CDTF">2006-08-16T00:00:00Z</dcterms:created>
  <dcterms:modified xsi:type="dcterms:W3CDTF">2013-12-18T12:59:19Z</dcterms:modified>
</cp:coreProperties>
</file>